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63" r:id="rId5"/>
    <p:sldId id="264" r:id="rId6"/>
    <p:sldId id="281" r:id="rId7"/>
    <p:sldId id="262" r:id="rId8"/>
    <p:sldId id="258" r:id="rId9"/>
    <p:sldId id="265" r:id="rId10"/>
    <p:sldId id="268" r:id="rId11"/>
    <p:sldId id="267" r:id="rId12"/>
    <p:sldId id="272" r:id="rId13"/>
    <p:sldId id="273" r:id="rId14"/>
    <p:sldId id="266" r:id="rId15"/>
    <p:sldId id="271" r:id="rId16"/>
    <p:sldId id="269" r:id="rId17"/>
    <p:sldId id="276" r:id="rId18"/>
    <p:sldId id="277" r:id="rId19"/>
    <p:sldId id="278" r:id="rId20"/>
    <p:sldId id="279" r:id="rId21"/>
    <p:sldId id="270" r:id="rId22"/>
    <p:sldId id="283" r:id="rId23"/>
    <p:sldId id="275" r:id="rId24"/>
    <p:sldId id="284" r:id="rId25"/>
    <p:sldId id="28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99FF66"/>
    <a:srgbClr val="40E0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6" autoAdjust="0"/>
    <p:restoredTop sz="96620" autoAdjust="0"/>
  </p:normalViewPr>
  <p:slideViewPr>
    <p:cSldViewPr snapToGrid="0">
      <p:cViewPr varScale="1">
        <p:scale>
          <a:sx n="91" d="100"/>
          <a:sy n="91" d="100"/>
        </p:scale>
        <p:origin x="-1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F233A-3D8D-491A-A3A4-1733B99141D9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841A-A9E0-4945-B9F0-C8ED42060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1841A-A9E0-4945-B9F0-C8ED42060D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1841A-A9E0-4945-B9F0-C8ED42060D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1836" y="76200"/>
            <a:ext cx="15259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Microsoft_Office_Word_97_-_2003_Document2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360" y="3129280"/>
            <a:ext cx="613664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Science of Spiritual Beings of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880" y="4744720"/>
            <a:ext cx="7091680" cy="16357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3800" dirty="0" smtClean="0"/>
              <a:t>Science of Spiritual Beings of Light Lectures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Presented at Unity Church of Dallas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Oct 24, 31 - Nov 7, 14, 2011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By Doug Matzke, Ph.D.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Doug@QuantumDoug.com</a:t>
            </a:r>
            <a:endParaRPr lang="en-US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6623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15200" y="76200"/>
            <a:ext cx="1752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is Physical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0912" y="6304193"/>
            <a:ext cx="2133600" cy="365125"/>
          </a:xfrm>
        </p:spPr>
        <p:txBody>
          <a:bodyPr/>
          <a:lstStyle/>
          <a:p>
            <a:fld id="{19CBFBAA-3B64-4E51-83DF-909B163BFE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954213" y="1487903"/>
          <a:ext cx="4929187" cy="4508500"/>
        </p:xfrm>
        <a:graphic>
          <a:graphicData uri="http://schemas.openxmlformats.org/presentationml/2006/ole">
            <p:oleObj spid="_x0000_s1026" name="Document" r:id="rId3" imgW="4928400" imgH="4743360" progId="Word.Document.8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9838" y="6072188"/>
            <a:ext cx="4056062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charset="0"/>
              </a:rPr>
              <a:t>Wheeler’s “It from Bit”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2732" y="1671462"/>
            <a:ext cx="2069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Black Hole event horizon (inside is a </a:t>
            </a:r>
            <a:r>
              <a:rPr lang="en-US" sz="2400" dirty="0" smtClean="0">
                <a:latin typeface="Tahoma" pitchFamily="34" charset="0"/>
              </a:rPr>
              <a:t>singularity without space and time)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24662" y="3952875"/>
            <a:ext cx="17146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Bits as </a:t>
            </a:r>
            <a:r>
              <a:rPr lang="en-US" sz="2400" dirty="0" smtClean="0">
                <a:latin typeface="Tahoma" pitchFamily="34" charset="0"/>
              </a:rPr>
              <a:t>entropy </a:t>
            </a:r>
            <a:r>
              <a:rPr lang="en-US" sz="2400" dirty="0">
                <a:latin typeface="Tahoma" pitchFamily="34" charset="0"/>
              </a:rPr>
              <a:t>(Planck's areas on surface)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639178" y="3557745"/>
            <a:ext cx="484591" cy="368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flipH="1">
            <a:off x="6207125" y="4010025"/>
            <a:ext cx="617538" cy="368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80198" y="1509711"/>
            <a:ext cx="2263777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Quantum Bits are consistent </a:t>
            </a:r>
            <a:r>
              <a:rPr lang="en-US" sz="2400" dirty="0">
                <a:latin typeface="Tahoma" pitchFamily="34" charset="0"/>
              </a:rPr>
              <a:t>with Black Hole Mechanics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467" y="5296902"/>
            <a:ext cx="206498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</a:t>
            </a:r>
            <a:r>
              <a:rPr lang="en-US" sz="2800" dirty="0" err="1" smtClean="0">
                <a:sym typeface="Wingdings" pitchFamily="2" charset="2"/>
              </a:rPr>
              <a:t></a:t>
            </a:r>
            <a:r>
              <a:rPr lang="en-US" sz="2800" dirty="0" err="1" smtClean="0"/>
              <a:t>E</a:t>
            </a:r>
            <a:r>
              <a:rPr lang="en-US" sz="2800" dirty="0" err="1" smtClean="0">
                <a:sym typeface="Wingdings" pitchFamily="2" charset="2"/>
              </a:rPr>
              <a:t>B</a:t>
            </a:r>
            <a:r>
              <a:rPr lang="en-US" sz="2800" dirty="0" err="1" smtClean="0"/>
              <a:t>its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200"/>
            <a:ext cx="6329363" cy="1143000"/>
          </a:xfrm>
        </p:spPr>
        <p:txBody>
          <a:bodyPr>
            <a:noAutofit/>
          </a:bodyPr>
          <a:lstStyle/>
          <a:p>
            <a:pPr lvl="0" rtl="0" eaLnBrk="1" latinLnBrk="0" hangingPunct="1"/>
            <a:r>
              <a:rPr lang="en-US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Relativistic Space-Time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4" y="1200144"/>
            <a:ext cx="8229600" cy="4754563"/>
          </a:xfrm>
        </p:spPr>
        <p:txBody>
          <a:bodyPr>
            <a:normAutofit/>
          </a:bodyPr>
          <a:lstStyle/>
          <a:p>
            <a:pPr lvl="0" rtl="0" eaLnBrk="1" latinLnBrk="0" hangingPunct="1">
              <a:lnSpc>
                <a:spcPct val="150000"/>
              </a:lnSpc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Lorentz Factor</a:t>
            </a:r>
            <a:endParaRPr lang="en-US" sz="40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rtl="0" eaLnBrk="1" latinLnBrk="0" hangingPunct="1">
              <a:lnSpc>
                <a:spcPct val="150000"/>
              </a:lnSpc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Dilation</a:t>
            </a:r>
          </a:p>
          <a:p>
            <a:pPr lvl="0" rtl="0" eaLnBrk="1" latinLnBrk="0" hangingPunct="1">
              <a:lnSpc>
                <a:spcPct val="150000"/>
              </a:lnSpc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Length Contraction </a:t>
            </a:r>
            <a:endParaRPr lang="en-US" dirty="0" smtClean="0"/>
          </a:p>
          <a:p>
            <a:pPr lvl="0" rtl="0" eaLnBrk="1" latinLnBrk="0" hangingPunct="1">
              <a:lnSpc>
                <a:spcPct val="150000"/>
              </a:lnSpc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Relativistic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0048" y="6056302"/>
            <a:ext cx="2133600" cy="365125"/>
          </a:xfrm>
        </p:spPr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96048" y="6056302"/>
            <a:ext cx="2133600" cy="365125"/>
          </a:xfrm>
        </p:spPr>
        <p:txBody>
          <a:bodyPr/>
          <a:lstStyle/>
          <a:p>
            <a:fld id="{19CBFBAA-3B64-4E51-83DF-909B163BFE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17" y="1414461"/>
            <a:ext cx="2469321" cy="9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3" y="2564305"/>
            <a:ext cx="3698632" cy="10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4" y="3800471"/>
            <a:ext cx="3702322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 t="16234" r="4834" b="22403"/>
          <a:stretch>
            <a:fillRect/>
          </a:stretch>
        </p:blipFill>
        <p:spPr bwMode="auto">
          <a:xfrm>
            <a:off x="4868501" y="4884254"/>
            <a:ext cx="3906372" cy="10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098" y="42864"/>
            <a:ext cx="2571750" cy="25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83028" y="5877341"/>
            <a:ext cx="6374294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Near the speed of light: distances are longer, clocks run slower and masses are heavier than the rest mass. </a:t>
            </a:r>
            <a:endParaRPr lang="en-US" sz="22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1535" y="338949"/>
            <a:ext cx="1236921" cy="151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19, 2007 DJM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28-75EC-420E-86D6-0C15A53EF4AA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vs. Quantum Bits</a:t>
            </a:r>
          </a:p>
        </p:txBody>
      </p:sp>
      <p:graphicFrame>
        <p:nvGraphicFramePr>
          <p:cNvPr id="29785" name="Group 89"/>
          <p:cNvGraphicFramePr>
            <a:graphicFrameLocks noGrp="1"/>
          </p:cNvGraphicFramePr>
          <p:nvPr/>
        </p:nvGraphicFramePr>
        <p:xfrm>
          <a:off x="128587" y="1544632"/>
          <a:ext cx="8848725" cy="4635186"/>
        </p:xfrm>
        <a:graphic>
          <a:graphicData uri="http://schemas.openxmlformats.org/drawingml/2006/table">
            <a:tbl>
              <a:tblPr/>
              <a:tblGrid>
                <a:gridCol w="2386013"/>
                <a:gridCol w="3282950"/>
                <a:gridCol w="31797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Topic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Classical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Quantum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Binary values  0/1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Qubits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Mutually exclusive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Linearly independ.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Operators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Nand/Nor gates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Matrix Multiply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Reversibility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Toffoli/Fredkin gate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Qubits are unitary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Deterministic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Probabilistic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Superposition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Code division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mlpx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Mixtures of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Entanglement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Ebits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80" name="Object 84"/>
          <p:cNvGraphicFramePr>
            <a:graphicFrameLocks noChangeAspect="1"/>
          </p:cNvGraphicFramePr>
          <p:nvPr/>
        </p:nvGraphicFramePr>
        <p:xfrm>
          <a:off x="7019925" y="2128832"/>
          <a:ext cx="1752600" cy="584200"/>
        </p:xfrm>
        <a:graphic>
          <a:graphicData uri="http://schemas.openxmlformats.org/presentationml/2006/ole">
            <p:oleObj spid="_x0000_s4098" name="Equation" r:id="rId4" imgW="761760" imgH="253800" progId="">
              <p:embed/>
            </p:oleObj>
          </a:graphicData>
        </a:graphic>
      </p:graphicFrame>
      <p:graphicFrame>
        <p:nvGraphicFramePr>
          <p:cNvPr id="29781" name="Object 85"/>
          <p:cNvGraphicFramePr>
            <a:graphicFrameLocks noChangeAspect="1"/>
          </p:cNvGraphicFramePr>
          <p:nvPr/>
        </p:nvGraphicFramePr>
        <p:xfrm>
          <a:off x="7710487" y="5021257"/>
          <a:ext cx="1198563" cy="584200"/>
        </p:xfrm>
        <a:graphic>
          <a:graphicData uri="http://schemas.openxmlformats.org/presentationml/2006/ole">
            <p:oleObj spid="_x0000_s4099" name="Equation" r:id="rId5" imgW="520560" imgH="253800" progId="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650" y="5665518"/>
            <a:ext cx="1764352" cy="4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5576" y="4468739"/>
            <a:ext cx="643075" cy="51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19, 2007 DJM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BB1C-F39F-4118-B217-D737D8C2A6EE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Quantum Bits – Qubits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05488" y="3570280"/>
            <a:ext cx="1117600" cy="457200"/>
            <a:chOff x="2979" y="1780"/>
            <a:chExt cx="704" cy="288"/>
          </a:xfrm>
        </p:grpSpPr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V="1">
              <a:off x="2979" y="2013"/>
              <a:ext cx="7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3440" y="178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767388" y="2674928"/>
            <a:ext cx="319088" cy="1249363"/>
            <a:chOff x="990" y="1078"/>
            <a:chExt cx="201" cy="787"/>
          </a:xfrm>
        </p:grpSpPr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 rot="5400000" flipV="1">
              <a:off x="639" y="1513"/>
              <a:ext cx="7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>
              <a:off x="990" y="1078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34988" y="1333489"/>
            <a:ext cx="3695700" cy="1066800"/>
          </a:xfrm>
          <a:prstGeom prst="rect">
            <a:avLst/>
          </a:prstGeom>
          <a:solidFill>
            <a:srgbClr val="00C9E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Classical bit states: </a:t>
            </a:r>
            <a:r>
              <a:rPr lang="en-US" sz="3200" i="1">
                <a:latin typeface="Arial" charset="0"/>
              </a:rPr>
              <a:t>Mutual Exclusive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498975" y="1343014"/>
            <a:ext cx="3838575" cy="1066800"/>
          </a:xfrm>
          <a:prstGeom prst="rect">
            <a:avLst/>
          </a:prstGeom>
          <a:solidFill>
            <a:srgbClr val="00C9E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Quantum bit states: </a:t>
            </a:r>
            <a:r>
              <a:rPr lang="en-US" sz="3200" i="1">
                <a:latin typeface="Arial" charset="0"/>
              </a:rPr>
              <a:t>Orthogonal</a:t>
            </a: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 flipH="1">
            <a:off x="5765800" y="3170229"/>
            <a:ext cx="654050" cy="7381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6365875" y="2898767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90</a:t>
            </a:r>
            <a:r>
              <a:rPr lang="en-US" sz="3600">
                <a:latin typeface="Arial" charset="0"/>
                <a:cs typeface="Arial" charset="0"/>
              </a:rPr>
              <a:t>°</a:t>
            </a:r>
            <a:endParaRPr lang="en-US" sz="3600">
              <a:latin typeface="Arial" charset="0"/>
            </a:endParaRP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4498975" y="4105267"/>
            <a:ext cx="3840163" cy="107721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Qubits</a:t>
            </a:r>
            <a:r>
              <a:rPr lang="en-US" sz="3200" dirty="0">
                <a:latin typeface="Arial" charset="0"/>
              </a:rPr>
              <a:t> states are </a:t>
            </a:r>
            <a:r>
              <a:rPr lang="en-US" sz="3200" dirty="0" smtClean="0">
                <a:latin typeface="Arial" charset="0"/>
              </a:rPr>
              <a:t>probabilistic</a:t>
            </a:r>
            <a:endParaRPr lang="en-US" sz="3200" dirty="0">
              <a:latin typeface="Arial" charset="0"/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355975" y="3630604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State0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09538" y="3619492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State1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214938" y="2447917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State1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835775" y="3725537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State0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rot="10800000" flipV="1">
            <a:off x="2293938" y="3862379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954338" y="3478204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+</a:t>
            </a:r>
            <a:endParaRPr lang="en-US" dirty="0">
              <a:latin typeface="Arial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rot="10800000" flipV="1">
            <a:off x="1125538" y="3865554"/>
            <a:ext cx="1093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270000" y="3411529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749425" y="2690804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180</a:t>
            </a:r>
            <a:r>
              <a:rPr lang="en-US" sz="3600">
                <a:latin typeface="Arial" charset="0"/>
                <a:cs typeface="Arial" charset="0"/>
              </a:rPr>
              <a:t>°</a:t>
            </a:r>
            <a:endParaRPr lang="en-US" sz="3600">
              <a:latin typeface="Arial" charset="0"/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 flipH="1">
            <a:off x="1819275" y="3273417"/>
            <a:ext cx="915988" cy="784225"/>
          </a:xfrm>
          <a:custGeom>
            <a:avLst/>
            <a:gdLst>
              <a:gd name="G0" fmla="+- 0 0 0"/>
              <a:gd name="G1" fmla="+- 10259201 0 0"/>
              <a:gd name="G2" fmla="+- 0 0 1025920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025920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259201"/>
              <a:gd name="G36" fmla="sin G34 10259201"/>
              <a:gd name="G37" fmla="+/ 1025920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604 w 21600"/>
              <a:gd name="T5" fmla="*/ 225 h 21600"/>
              <a:gd name="T6" fmla="*/ 3369 w 21600"/>
              <a:gd name="T7" fmla="*/ 14024 h 21600"/>
              <a:gd name="T8" fmla="*/ 9702 w 21600"/>
              <a:gd name="T9" fmla="*/ 55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539"/>
                  <a:pt x="5551" y="12271"/>
                  <a:pt x="5846" y="12949"/>
                </a:cubicBezTo>
                <a:lnTo>
                  <a:pt x="892" y="15099"/>
                </a:lnTo>
                <a:cubicBezTo>
                  <a:pt x="303" y="13742"/>
                  <a:pt x="0" y="122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988" y="4105267"/>
            <a:ext cx="3687762" cy="1076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Classical states </a:t>
            </a:r>
            <a:r>
              <a:rPr lang="en-US" sz="3200" dirty="0" smtClean="0">
                <a:latin typeface="Arial" charset="0"/>
              </a:rPr>
              <a:t> co-exclude </a:t>
            </a:r>
            <a:r>
              <a:rPr lang="en-US" sz="3200" dirty="0">
                <a:latin typeface="Arial" charset="0"/>
              </a:rPr>
              <a:t>others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090" y="5376739"/>
            <a:ext cx="925994" cy="92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565" y="537177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4" descr="M:\phd\quantumcomputation\cats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590" y="5175831"/>
            <a:ext cx="1527584" cy="124308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440250" y="275665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spin ½ 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1130" y="3751263"/>
            <a:ext cx="465503" cy="30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864" y="2487295"/>
            <a:ext cx="375028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76200"/>
            <a:ext cx="7136524" cy="1143000"/>
          </a:xfrm>
        </p:spPr>
        <p:txBody>
          <a:bodyPr>
            <a:noAutofit/>
          </a:bodyPr>
          <a:lstStyle/>
          <a:p>
            <a:pPr lvl="0" rtl="0" eaLnBrk="1" latinLnBrk="0" hangingPunct="1"/>
            <a:r>
              <a:rPr lang="en-US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Quantum Space-Time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6" y="1273488"/>
            <a:ext cx="8647042" cy="52149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 err="1" smtClean="0"/>
              <a:t>Qubit</a:t>
            </a:r>
            <a:r>
              <a:rPr lang="en-US" sz="4000" dirty="0" smtClean="0"/>
              <a:t> (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Quantum Bit)</a:t>
            </a:r>
            <a:endParaRPr lang="en-US" sz="2800" dirty="0" smtClean="0"/>
          </a:p>
          <a:p>
            <a:pPr lvl="1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Superposition (q*2 states)</a:t>
            </a:r>
          </a:p>
          <a:p>
            <a:pPr lvl="1"/>
            <a:r>
              <a:rPr lang="en-US" sz="3600" dirty="0" smtClean="0">
                <a:latin typeface="+mj-lt"/>
                <a:ea typeface="+mj-ea"/>
                <a:cs typeface="+mj-cs"/>
              </a:rPr>
              <a:t> Unitary ops &amp; measurement</a:t>
            </a:r>
            <a:endParaRPr lang="en-US" sz="4000" dirty="0" smtClean="0">
              <a:latin typeface="+mj-lt"/>
              <a:ea typeface="+mj-ea"/>
              <a:cs typeface="+mj-cs"/>
            </a:endParaRPr>
          </a:p>
          <a:p>
            <a:r>
              <a:rPr lang="en-US" sz="4000" dirty="0" err="1" smtClean="0">
                <a:latin typeface="+mj-lt"/>
                <a:ea typeface="+mj-ea"/>
                <a:cs typeface="+mj-cs"/>
              </a:rPr>
              <a:t>Qureg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for ≥2 Qubits </a:t>
            </a:r>
          </a:p>
          <a:p>
            <a:pPr lvl="1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Tensor Product    </a:t>
            </a:r>
            <a:r>
              <a:rPr lang="en-US" sz="3600" dirty="0" smtClean="0"/>
              <a:t> (2</a:t>
            </a:r>
            <a:r>
              <a:rPr lang="en-US" sz="3600" baseline="30000" dirty="0" smtClean="0"/>
              <a:t>q</a:t>
            </a:r>
            <a:r>
              <a:rPr lang="en-US" sz="3600" dirty="0" smtClean="0"/>
              <a:t> states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)</a:t>
            </a:r>
          </a:p>
          <a:p>
            <a:pPr lvl="1"/>
            <a:r>
              <a:rPr lang="en-US" sz="3600" dirty="0" smtClean="0">
                <a:latin typeface="+mj-lt"/>
                <a:ea typeface="+mj-ea"/>
                <a:cs typeface="+mj-cs"/>
              </a:rPr>
              <a:t> for q=200 then 1.6 x 10</a:t>
            </a:r>
            <a:r>
              <a:rPr lang="en-US" sz="3600" baseline="30000" dirty="0" smtClean="0">
                <a:latin typeface="+mj-lt"/>
                <a:ea typeface="+mj-ea"/>
                <a:cs typeface="+mj-cs"/>
              </a:rPr>
              <a:t>60</a:t>
            </a:r>
            <a:r>
              <a:rPr lang="en-US" sz="3600" dirty="0" smtClean="0"/>
              <a:t> states</a:t>
            </a:r>
          </a:p>
          <a:p>
            <a:r>
              <a:rPr lang="en-US" sz="4000" dirty="0" err="1" smtClean="0"/>
              <a:t>Ebit</a:t>
            </a:r>
            <a:r>
              <a:rPr lang="en-US" sz="4000" dirty="0" smtClean="0"/>
              <a:t> for ≥2 Qubits acting as 1 </a:t>
            </a:r>
          </a:p>
          <a:p>
            <a:pPr lvl="1"/>
            <a:r>
              <a:rPr lang="en-US" sz="3600" dirty="0" smtClean="0"/>
              <a:t>Entanglement</a:t>
            </a:r>
          </a:p>
          <a:p>
            <a:pPr lvl="1"/>
            <a:r>
              <a:rPr lang="en-US" sz="3600" dirty="0" smtClean="0"/>
              <a:t>Separated but states act as one</a:t>
            </a:r>
          </a:p>
          <a:p>
            <a:pPr lvl="1"/>
            <a:r>
              <a:rPr lang="en-US" sz="3600" dirty="0" smtClean="0"/>
              <a:t>Non-local correlated states (EPR/Bell/Magic)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894778" y="1328739"/>
            <a:ext cx="1731062" cy="1414461"/>
            <a:chOff x="298" y="1063"/>
            <a:chExt cx="1533" cy="121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98" y="1063"/>
              <a:ext cx="1525" cy="121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02" y="1078"/>
            <a:ext cx="1528" cy="605"/>
          </p:xfrm>
          <a:graphic>
            <a:graphicData uri="http://schemas.openxmlformats.org/presentationml/2006/ole">
              <p:oleObj spid="_x0000_s6146" name="Equation" r:id="rId4" imgW="1155600" imgH="4572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370" y="1667"/>
            <a:ext cx="1461" cy="605"/>
          </p:xfrm>
          <a:graphic>
            <a:graphicData uri="http://schemas.openxmlformats.org/presentationml/2006/ole">
              <p:oleObj spid="_x0000_s6147" name="Equation" r:id="rId5" imgW="1104840" imgH="457200" progId="">
                <p:embed/>
              </p:oleObj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620458" y="2934023"/>
          <a:ext cx="2046022" cy="1342294"/>
        </p:xfrm>
        <a:graphic>
          <a:graphicData uri="http://schemas.openxmlformats.org/presentationml/2006/ole">
            <p:oleObj spid="_x0000_s6148" name="Equation" r:id="rId6" imgW="1168200" imgH="914400" progId="">
              <p:embed/>
            </p:oleObj>
          </a:graphicData>
        </a:graphic>
      </p:graphicFrame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782574" y="3325808"/>
            <a:ext cx="779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sym typeface="Euclid Symbol" pitchFamily="18" charset="2"/>
              </a:rPr>
              <a:t> 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640358" y="4613579"/>
          <a:ext cx="1988595" cy="1076021"/>
        </p:xfrm>
        <a:graphic>
          <a:graphicData uri="http://schemas.openxmlformats.org/presentationml/2006/ole">
            <p:oleObj spid="_x0000_s6150" name="Equation" r:id="rId7" imgW="990360" imgH="507960" progId="">
              <p:embed/>
            </p:oleObj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8731" y="4924997"/>
            <a:ext cx="2266948" cy="5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3520" y="1280160"/>
            <a:ext cx="8636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3520" y="2865120"/>
            <a:ext cx="8646160" cy="1463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520" y="4409440"/>
            <a:ext cx="8656320" cy="2021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6200"/>
            <a:ext cx="7267575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Quantum Computing Speedup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7360" y="1246812"/>
            <a:ext cx="8242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Peter Shor’s Algorithm in 1994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Quantum Fourier Transform for factoring primes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 smtClean="0"/>
              <a:t>New quantum </a:t>
            </a:r>
            <a:r>
              <a:rPr lang="en-US" sz="2800" dirty="0"/>
              <a:t>polynomial time </a:t>
            </a:r>
            <a:r>
              <a:rPr lang="en-US" sz="2800" dirty="0" smtClean="0"/>
              <a:t>complexity class</a:t>
            </a:r>
            <a:endParaRPr lang="en-US" sz="2800" dirty="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 dirty="0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849307" y="4581525"/>
            <a:ext cx="7694613" cy="742951"/>
            <a:chOff x="598" y="3648"/>
            <a:chExt cx="4847" cy="468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98" y="3648"/>
              <a:ext cx="145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Spatially bound </a:t>
              </a:r>
            </a:p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exceeds universe life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298" y="3661"/>
              <a:ext cx="13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Temporal bound </a:t>
              </a:r>
            </a:p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exceeds black hole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967" y="3674"/>
              <a:ext cx="14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Quantum polynomial</a:t>
              </a:r>
            </a:p>
            <a:p>
              <a:pPr eaLnBrk="0" hangingPunct="0"/>
              <a:r>
                <a:rPr lang="en-US" sz="2000" dirty="0">
                  <a:latin typeface="Times New Roman" pitchFamily="18" charset="0"/>
                </a:rPr>
                <a:t> time </a:t>
              </a:r>
              <a:r>
                <a:rPr lang="en-US" sz="2000" i="1" dirty="0" smtClean="0">
                  <a:latin typeface="Times New Roman" pitchFamily="18" charset="0"/>
                </a:rPr>
                <a:t>can solve </a:t>
              </a:r>
              <a:r>
                <a:rPr lang="en-US" sz="2000" i="1" dirty="0">
                  <a:latin typeface="Times New Roman" pitchFamily="18" charset="0"/>
                </a:rPr>
                <a:t>it</a:t>
              </a:r>
              <a:r>
                <a:rPr lang="en-US" sz="2000" dirty="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89971" y="2905125"/>
            <a:ext cx="2582861" cy="2748993"/>
            <a:chOff x="3084509" y="2894006"/>
            <a:chExt cx="2582861" cy="2748993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084509" y="2894006"/>
              <a:ext cx="2271713" cy="2281239"/>
              <a:chOff x="2177" y="2441"/>
              <a:chExt cx="1431" cy="1437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2177" y="2441"/>
                <a:ext cx="1431" cy="1437"/>
                <a:chOff x="2177" y="2441"/>
                <a:chExt cx="1431" cy="1437"/>
              </a:xfrm>
            </p:grpSpPr>
            <p:grpSp>
              <p:nvGrpSpPr>
                <p:cNvPr id="19" name="Group 17"/>
                <p:cNvGrpSpPr>
                  <a:grpSpLocks/>
                </p:cNvGrpSpPr>
                <p:nvPr/>
              </p:nvGrpSpPr>
              <p:grpSpPr bwMode="auto">
                <a:xfrm>
                  <a:off x="2440" y="2456"/>
                  <a:ext cx="1168" cy="1084"/>
                  <a:chOff x="2440" y="2456"/>
                  <a:chExt cx="1168" cy="1084"/>
                </a:xfrm>
              </p:grpSpPr>
              <p:sp>
                <p:nvSpPr>
                  <p:cNvPr id="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456"/>
                    <a:ext cx="0" cy="10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0" y="3540"/>
                    <a:ext cx="1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785" y="3592"/>
                  <a:ext cx="526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 rot="16200000">
                  <a:off x="2056" y="2562"/>
                  <a:ext cx="490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dirty="0">
                      <a:latin typeface="Times New Roman" pitchFamily="18" charset="0"/>
                    </a:rPr>
                    <a:t>space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209" y="3592"/>
                <a:ext cx="23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513133" y="4503729"/>
              <a:ext cx="215900" cy="1238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4962520" y="3063867"/>
              <a:ext cx="0" cy="158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 descr="M:\phd\quantumcomputation\spins-inside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9020" y="3298817"/>
              <a:ext cx="1258888" cy="1214437"/>
            </a:xfrm>
            <a:prstGeom prst="rect">
              <a:avLst/>
            </a:prstGeom>
            <a:noFill/>
          </p:spPr>
        </p:pic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5076820" y="4251317"/>
              <a:ext cx="59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pitchFamily="18" charset="0"/>
                </a:rPr>
                <a:t>time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552820" y="3222617"/>
              <a:ext cx="1555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763958" y="5273667"/>
              <a:ext cx="1379537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quantum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15828" y="2917817"/>
            <a:ext cx="2551112" cy="2725182"/>
            <a:chOff x="6107108" y="2917817"/>
            <a:chExt cx="2551112" cy="2725182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6677020" y="3298817"/>
            <a:ext cx="1295400" cy="1246187"/>
          </p:xfrm>
          <a:graphic>
            <a:graphicData uri="http://schemas.openxmlformats.org/presentationml/2006/ole">
              <p:oleObj spid="_x0000_s3074" name="Document" r:id="rId4" imgW="4928400" imgH="4743360" progId="Word.Document.8">
                <p:embed/>
              </p:oleObj>
            </a:graphicData>
          </a:graphic>
        </p:graphicFrame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6107108" y="2917817"/>
              <a:ext cx="2220912" cy="2257425"/>
              <a:chOff x="4081" y="2456"/>
              <a:chExt cx="1399" cy="1422"/>
            </a:xfrm>
          </p:grpSpPr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312" y="2456"/>
                <a:ext cx="1168" cy="1422"/>
                <a:chOff x="4312" y="2456"/>
                <a:chExt cx="1168" cy="1422"/>
              </a:xfrm>
            </p:grpSpPr>
            <p:grpSp>
              <p:nvGrpSpPr>
                <p:cNvPr id="27" name="Group 25"/>
                <p:cNvGrpSpPr>
                  <a:grpSpLocks/>
                </p:cNvGrpSpPr>
                <p:nvPr/>
              </p:nvGrpSpPr>
              <p:grpSpPr bwMode="auto">
                <a:xfrm>
                  <a:off x="4312" y="2456"/>
                  <a:ext cx="1168" cy="1084"/>
                  <a:chOff x="4312" y="2456"/>
                  <a:chExt cx="1168" cy="1084"/>
                </a:xfrm>
              </p:grpSpPr>
              <p:sp>
                <p:nvSpPr>
                  <p:cNvPr id="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456"/>
                    <a:ext cx="0" cy="10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2" y="3540"/>
                    <a:ext cx="1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Rectangle 28"/>
                <p:cNvSpPr>
                  <a:spLocks noChangeArrowheads="1"/>
                </p:cNvSpPr>
                <p:nvPr/>
              </p:nvSpPr>
              <p:spPr bwMode="auto">
                <a:xfrm>
                  <a:off x="4657" y="3592"/>
                  <a:ext cx="526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4081" y="3592"/>
                <a:ext cx="23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486520" y="3132129"/>
              <a:ext cx="153988" cy="14970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7934320" y="3063867"/>
              <a:ext cx="0" cy="158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8067670" y="4251317"/>
              <a:ext cx="59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pitchFamily="18" charset="0"/>
                </a:rPr>
                <a:t>time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6524620" y="3222617"/>
              <a:ext cx="1555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6674329" y="5273667"/>
              <a:ext cx="1316732" cy="36933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relativistic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7492" y="2904169"/>
            <a:ext cx="2551112" cy="2725182"/>
            <a:chOff x="468308" y="2917817"/>
            <a:chExt cx="2551112" cy="272518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68308" y="2917817"/>
              <a:ext cx="2220912" cy="2257425"/>
              <a:chOff x="529" y="2456"/>
              <a:chExt cx="1399" cy="1422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760" y="2456"/>
                <a:ext cx="1168" cy="1422"/>
                <a:chOff x="760" y="2456"/>
                <a:chExt cx="1168" cy="1422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760" y="2456"/>
                  <a:ext cx="1168" cy="1084"/>
                  <a:chOff x="760" y="2456"/>
                  <a:chExt cx="1168" cy="1084"/>
                </a:xfrm>
              </p:grpSpPr>
              <p:sp>
                <p:nvSpPr>
                  <p:cNvPr id="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56"/>
                    <a:ext cx="0" cy="10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" y="3540"/>
                    <a:ext cx="116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05" y="3592"/>
                  <a:ext cx="526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529" y="3592"/>
                <a:ext cx="23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46133" y="4487854"/>
              <a:ext cx="1587500" cy="1397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854070" y="3209917"/>
              <a:ext cx="1708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2295520" y="3063867"/>
              <a:ext cx="0" cy="158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2428870" y="4251317"/>
              <a:ext cx="590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pitchFamily="18" charset="0"/>
                </a:rPr>
                <a:t>time</a:t>
              </a: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1114420" y="3381367"/>
            <a:ext cx="955675" cy="984250"/>
          </p:xfrm>
          <a:graphic>
            <a:graphicData uri="http://schemas.openxmlformats.org/presentationml/2006/ole">
              <p:oleObj spid="_x0000_s3075" name="Clip" r:id="rId5" imgW="3063600" imgH="3147480" progId="">
                <p:embed/>
              </p:oleObj>
            </a:graphicData>
          </a:graphic>
        </p:graphicFrame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1049333" y="5273667"/>
              <a:ext cx="1270000" cy="36933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classical</a:t>
              </a:r>
            </a:p>
          </p:txBody>
        </p:sp>
      </p:grp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22850" y="5853241"/>
            <a:ext cx="7934296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Solutions to some problems don’t fit in </a:t>
            </a:r>
            <a:r>
              <a:rPr lang="en-US" sz="2400" dirty="0" smtClean="0"/>
              <a:t>the classical </a:t>
            </a:r>
            <a:r>
              <a:rPr lang="en-US" sz="2400" dirty="0"/>
              <a:t>universe!!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7040" y="2865120"/>
            <a:ext cx="2712720" cy="2834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159760" y="2865120"/>
            <a:ext cx="2692400" cy="2834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52160" y="2865120"/>
            <a:ext cx="2692400" cy="2834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 rot="16200000">
            <a:off x="3106607" y="3087528"/>
            <a:ext cx="77755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space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 rot="16200000">
            <a:off x="322765" y="3087528"/>
            <a:ext cx="77755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space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32" y="76200"/>
            <a:ext cx="7386636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Human Being Space Behaviors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68" y="1306523"/>
            <a:ext cx="8229600" cy="5055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Space oriented behaviors</a:t>
            </a:r>
          </a:p>
          <a:p>
            <a:r>
              <a:rPr lang="en-US" dirty="0" smtClean="0"/>
              <a:t>States as address in high dimensional space</a:t>
            </a:r>
          </a:p>
          <a:p>
            <a:r>
              <a:rPr lang="en-US" dirty="0" smtClean="0"/>
              <a:t>High dim properties as brain/mind mechanism</a:t>
            </a:r>
          </a:p>
          <a:p>
            <a:r>
              <a:rPr lang="en-US" dirty="0" smtClean="0"/>
              <a:t>Brain as high-dimensional transceiver</a:t>
            </a:r>
          </a:p>
          <a:p>
            <a:r>
              <a:rPr lang="en-US" dirty="0" smtClean="0"/>
              <a:t>Nearest similar to holographic mind</a:t>
            </a:r>
          </a:p>
          <a:p>
            <a:r>
              <a:rPr lang="en-US" dirty="0" smtClean="0"/>
              <a:t>Simultaneous observer frames </a:t>
            </a:r>
          </a:p>
          <a:p>
            <a:r>
              <a:rPr lang="en-US" dirty="0" smtClean="0"/>
              <a:t>Remote Viewing</a:t>
            </a:r>
          </a:p>
          <a:p>
            <a:r>
              <a:rPr lang="en-US" dirty="0" smtClean="0"/>
              <a:t>Teleportation &amp; bilocation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384"/>
          <a:stretch>
            <a:fillRect/>
          </a:stretch>
        </p:blipFill>
        <p:spPr bwMode="auto">
          <a:xfrm>
            <a:off x="7124132" y="3197538"/>
            <a:ext cx="1910687" cy="32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Human Being Time Behaviors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44" y="1249632"/>
            <a:ext cx="8372901" cy="4829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Time oriented behaviors</a:t>
            </a:r>
          </a:p>
          <a:p>
            <a:r>
              <a:rPr lang="en-US" dirty="0" smtClean="0"/>
              <a:t>Living in the ‘Now’</a:t>
            </a:r>
          </a:p>
          <a:p>
            <a:r>
              <a:rPr lang="en-US" dirty="0" smtClean="0"/>
              <a:t>Time slows when in danger or ‘In the zone’</a:t>
            </a:r>
          </a:p>
          <a:p>
            <a:r>
              <a:rPr lang="en-US" dirty="0" smtClean="0"/>
              <a:t>Pre-response for 10,000 pictures experiments</a:t>
            </a:r>
          </a:p>
          <a:p>
            <a:r>
              <a:rPr lang="en-US" dirty="0" smtClean="0"/>
              <a:t>Pre-cognitive Remove Viewing</a:t>
            </a:r>
          </a:p>
          <a:p>
            <a:r>
              <a:rPr lang="en-US" dirty="0" smtClean="0"/>
              <a:t>New Retro-causation research and papers </a:t>
            </a:r>
          </a:p>
          <a:p>
            <a:r>
              <a:rPr lang="en-US" dirty="0" smtClean="0"/>
              <a:t>Remembering the future</a:t>
            </a:r>
          </a:p>
          <a:p>
            <a:r>
              <a:rPr lang="en-US" dirty="0" smtClean="0"/>
              <a:t>Time line techniques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4272" y="6356350"/>
            <a:ext cx="2133600" cy="365125"/>
          </a:xfrm>
        </p:spPr>
        <p:txBody>
          <a:bodyPr/>
          <a:lstStyle/>
          <a:p>
            <a:fld id="{19CBFBAA-3B64-4E51-83DF-909B163BFE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62" y="4764546"/>
            <a:ext cx="2691167" cy="19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20655" b="20250"/>
          <a:stretch>
            <a:fillRect/>
          </a:stretch>
        </p:blipFill>
        <p:spPr bwMode="auto">
          <a:xfrm>
            <a:off x="2748387" y="5892194"/>
            <a:ext cx="2294246" cy="84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t="11688" b="14545"/>
          <a:stretch>
            <a:fillRect/>
          </a:stretch>
        </p:blipFill>
        <p:spPr bwMode="auto">
          <a:xfrm>
            <a:off x="5631951" y="1332053"/>
            <a:ext cx="1333500" cy="10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7572374" cy="1143000"/>
          </a:xfrm>
        </p:spPr>
        <p:txBody>
          <a:bodyPr>
            <a:noAutofit/>
          </a:bodyPr>
          <a:lstStyle/>
          <a:p>
            <a:pPr lvl="0"/>
            <a:r>
              <a:rPr lang="en-US" sz="3800" b="1" dirty="0" smtClean="0"/>
              <a:t>Human Being Information Behaviors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38" y="1200150"/>
            <a:ext cx="8477906" cy="51038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Information/Meaning oriented behaviors</a:t>
            </a:r>
            <a:endParaRPr lang="en-US" dirty="0" smtClean="0"/>
          </a:p>
          <a:p>
            <a:r>
              <a:rPr lang="en-US" dirty="0" smtClean="0"/>
              <a:t>Intuition &amp; Coincidences (knowing future events/danger)</a:t>
            </a:r>
          </a:p>
          <a:p>
            <a:r>
              <a:rPr lang="en-US" dirty="0" smtClean="0"/>
              <a:t>Law of Attraction (meaning based)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Thoughts and Manifestation</a:t>
            </a:r>
          </a:p>
          <a:p>
            <a:r>
              <a:rPr lang="en-US" dirty="0" smtClean="0"/>
              <a:t>Remove Viewing &amp; Remote Staring</a:t>
            </a:r>
          </a:p>
          <a:p>
            <a:r>
              <a:rPr lang="en-US" dirty="0" smtClean="0"/>
              <a:t>Clairvoyance, NDEs, OBEs</a:t>
            </a:r>
          </a:p>
          <a:p>
            <a:r>
              <a:rPr lang="en-US" dirty="0" smtClean="0"/>
              <a:t>Shared Lucid Dreams</a:t>
            </a:r>
          </a:p>
          <a:p>
            <a:r>
              <a:rPr lang="en-US" dirty="0" smtClean="0"/>
              <a:t>Telepathy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Channeling</a:t>
            </a:r>
          </a:p>
          <a:p>
            <a:r>
              <a:rPr lang="en-US" dirty="0" smtClean="0"/>
              <a:t>Supermind</a:t>
            </a:r>
          </a:p>
          <a:p>
            <a:r>
              <a:rPr lang="en-US" dirty="0" smtClean="0"/>
              <a:t>Vibration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765" y="4398621"/>
            <a:ext cx="5600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695" y="2262066"/>
            <a:ext cx="2626151" cy="19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6200"/>
            <a:ext cx="7267575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Humans Affecting the Physical World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45" y="1262416"/>
            <a:ext cx="5256858" cy="5111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 smtClean="0"/>
              <a:t>Physical affects research</a:t>
            </a:r>
            <a:endParaRPr lang="en-US" sz="2600" dirty="0" smtClean="0"/>
          </a:p>
          <a:p>
            <a:r>
              <a:rPr lang="en-US" sz="2600" dirty="0" smtClean="0"/>
              <a:t>Global Consciousness              Project (on 9/11) </a:t>
            </a:r>
            <a:r>
              <a:rPr lang="en-US" sz="2600" dirty="0" smtClean="0">
                <a:sym typeface="Wingdings" pitchFamily="2" charset="2"/>
              </a:rPr>
              <a:t></a:t>
            </a:r>
            <a:endParaRPr lang="en-US" sz="2600" dirty="0" smtClean="0"/>
          </a:p>
          <a:p>
            <a:r>
              <a:rPr lang="en-US" sz="2600" dirty="0" smtClean="0"/>
              <a:t>Copper Wall</a:t>
            </a:r>
          </a:p>
          <a:p>
            <a:r>
              <a:rPr lang="en-US" sz="2600" dirty="0" smtClean="0"/>
              <a:t>Mind affecting electronics</a:t>
            </a:r>
          </a:p>
          <a:p>
            <a:r>
              <a:rPr lang="en-US" sz="2600" dirty="0" smtClean="0"/>
              <a:t>Spoon Bending </a:t>
            </a:r>
            <a:r>
              <a:rPr lang="en-US" sz="2600" dirty="0" smtClean="0">
                <a:sym typeface="Wingdings" pitchFamily="2" charset="2"/>
              </a:rPr>
              <a:t></a:t>
            </a:r>
            <a:endParaRPr lang="en-US" sz="2600" dirty="0" smtClean="0"/>
          </a:p>
          <a:p>
            <a:r>
              <a:rPr lang="en-US" sz="2600" dirty="0" smtClean="0"/>
              <a:t>REG, RNG &amp; PK experiments</a:t>
            </a:r>
          </a:p>
          <a:p>
            <a:r>
              <a:rPr lang="en-US" sz="2600" dirty="0" smtClean="0"/>
              <a:t>Teleporting</a:t>
            </a:r>
          </a:p>
          <a:p>
            <a:r>
              <a:rPr lang="en-US" sz="2600" dirty="0" smtClean="0"/>
              <a:t>Orbs affect cameras </a:t>
            </a:r>
            <a:r>
              <a:rPr lang="en-US" sz="2600" dirty="0" smtClean="0">
                <a:sym typeface="Wingdings" pitchFamily="2" charset="2"/>
              </a:rPr>
              <a:t></a:t>
            </a:r>
          </a:p>
          <a:p>
            <a:r>
              <a:rPr lang="en-US" sz="2600" dirty="0" smtClean="0">
                <a:sym typeface="Wingdings" pitchFamily="2" charset="2"/>
              </a:rPr>
              <a:t>Manifestation</a:t>
            </a:r>
          </a:p>
          <a:p>
            <a:r>
              <a:rPr lang="en-US" sz="2600" dirty="0" smtClean="0">
                <a:sym typeface="Wingdings" pitchFamily="2" charset="2"/>
              </a:rPr>
              <a:t>…</a:t>
            </a:r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8484" y="6356350"/>
            <a:ext cx="2133600" cy="365125"/>
          </a:xfrm>
        </p:spPr>
        <p:txBody>
          <a:bodyPr/>
          <a:lstStyle/>
          <a:p>
            <a:fld id="{19CBFBAA-3B64-4E51-83DF-909B163BFE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966" y="1282286"/>
            <a:ext cx="2428364" cy="18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858" y="4920948"/>
            <a:ext cx="2307805" cy="174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211" y="3138983"/>
            <a:ext cx="2311022" cy="173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76200"/>
            <a:ext cx="714828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Nature of Spiritual Beings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spiritual beings…</a:t>
            </a:r>
          </a:p>
          <a:p>
            <a:pPr lvl="1"/>
            <a:r>
              <a:rPr lang="en-US" dirty="0" smtClean="0"/>
              <a:t>having a physical experience!</a:t>
            </a:r>
          </a:p>
          <a:p>
            <a:pPr lvl="1"/>
            <a:r>
              <a:rPr lang="en-US" dirty="0" smtClean="0"/>
              <a:t>and are more than our physical bodies!</a:t>
            </a:r>
          </a:p>
          <a:p>
            <a:pPr lvl="1"/>
            <a:r>
              <a:rPr lang="en-US" dirty="0" smtClean="0"/>
              <a:t>…?</a:t>
            </a:r>
          </a:p>
          <a:p>
            <a:r>
              <a:rPr lang="en-US" dirty="0" smtClean="0"/>
              <a:t>Our Spiritual Nature is real</a:t>
            </a:r>
          </a:p>
          <a:p>
            <a:pPr lvl="1"/>
            <a:r>
              <a:rPr lang="en-US" dirty="0" smtClean="0"/>
              <a:t>Science can explore these spiritual foundations</a:t>
            </a:r>
          </a:p>
          <a:p>
            <a:pPr lvl="1"/>
            <a:r>
              <a:rPr lang="en-US" dirty="0" smtClean="0"/>
              <a:t>We can personally explore these spiritual foundations</a:t>
            </a:r>
          </a:p>
          <a:p>
            <a:r>
              <a:rPr lang="en-US" dirty="0" smtClean="0"/>
              <a:t>Understanding our Spiritual nature leads to</a:t>
            </a:r>
          </a:p>
          <a:p>
            <a:pPr lvl="1"/>
            <a:r>
              <a:rPr lang="en-US" dirty="0" smtClean="0"/>
              <a:t>Better understanding of our selves</a:t>
            </a:r>
          </a:p>
          <a:p>
            <a:pPr lvl="1"/>
            <a:r>
              <a:rPr lang="en-US" dirty="0" smtClean="0"/>
              <a:t>Better understanding of how we fit in the universe</a:t>
            </a:r>
          </a:p>
          <a:p>
            <a:pPr lvl="1"/>
            <a:r>
              <a:rPr lang="en-US" dirty="0" smtClean="0"/>
              <a:t>Gives us a richer present and hope about our future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Being Energy Behaviors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73441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Subtle Energy/Chi oriented behaviors</a:t>
            </a:r>
            <a:endParaRPr lang="en-US" dirty="0" smtClean="0"/>
          </a:p>
          <a:p>
            <a:r>
              <a:rPr lang="en-US" dirty="0" smtClean="0"/>
              <a:t>Anchoring, squashes, phobia cures &amp; reframing</a:t>
            </a:r>
          </a:p>
          <a:p>
            <a:r>
              <a:rPr lang="en-US" dirty="0" smtClean="0"/>
              <a:t>Grounding, balancing &amp; clearing (QCS) </a:t>
            </a:r>
          </a:p>
          <a:p>
            <a:r>
              <a:rPr lang="en-US" dirty="0" smtClean="0"/>
              <a:t>Breathing and breath works</a:t>
            </a:r>
          </a:p>
          <a:p>
            <a:r>
              <a:rPr lang="en-US" dirty="0" smtClean="0"/>
              <a:t>Reiki and healing sciences</a:t>
            </a:r>
          </a:p>
          <a:p>
            <a:r>
              <a:rPr lang="en-US" dirty="0" smtClean="0"/>
              <a:t>Remote healing</a:t>
            </a:r>
          </a:p>
          <a:p>
            <a:r>
              <a:rPr lang="en-US" dirty="0" smtClean="0"/>
              <a:t>Subtle energy generators</a:t>
            </a:r>
          </a:p>
          <a:p>
            <a:r>
              <a:rPr lang="en-US" dirty="0" smtClean="0"/>
              <a:t>Auras, chakras, meridians, homeopathy, 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159" y="2486090"/>
            <a:ext cx="1676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Beings of Light Space-Time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280160"/>
            <a:ext cx="8229600" cy="51358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Space oriented behaviors</a:t>
            </a:r>
          </a:p>
          <a:p>
            <a:r>
              <a:rPr lang="en-US" dirty="0" smtClean="0"/>
              <a:t>Vibration without classical metrics</a:t>
            </a:r>
          </a:p>
          <a:p>
            <a:r>
              <a:rPr lang="en-US" dirty="0" smtClean="0"/>
              <a:t>Ubiquitous</a:t>
            </a:r>
          </a:p>
          <a:p>
            <a:r>
              <a:rPr lang="en-US" dirty="0" smtClean="0"/>
              <a:t>Connectedness</a:t>
            </a:r>
          </a:p>
          <a:p>
            <a:r>
              <a:rPr lang="en-US" dirty="0" smtClean="0"/>
              <a:t>Unity and oneness</a:t>
            </a:r>
          </a:p>
          <a:p>
            <a:r>
              <a:rPr lang="en-US" dirty="0" smtClean="0"/>
              <a:t>Collective Beings</a:t>
            </a:r>
          </a:p>
          <a:p>
            <a:r>
              <a:rPr lang="en-US" dirty="0" smtClean="0"/>
              <a:t>Out of Body and Ascension</a:t>
            </a:r>
          </a:p>
          <a:p>
            <a:pPr>
              <a:buNone/>
            </a:pPr>
            <a:r>
              <a:rPr lang="en-US" b="1" dirty="0" smtClean="0"/>
              <a:t>Time oriented behaviors</a:t>
            </a:r>
          </a:p>
          <a:p>
            <a:r>
              <a:rPr lang="en-US" dirty="0" smtClean="0"/>
              <a:t>Eternal and timelessness (before time itself)</a:t>
            </a:r>
          </a:p>
          <a:p>
            <a:r>
              <a:rPr lang="en-US" dirty="0" smtClean="0"/>
              <a:t>Total experience without sequences/language</a:t>
            </a:r>
          </a:p>
          <a:p>
            <a:r>
              <a:rPr lang="en-US" dirty="0" smtClean="0"/>
              <a:t>Experience different time rates – proto-time</a:t>
            </a:r>
          </a:p>
          <a:p>
            <a:r>
              <a:rPr lang="en-US" dirty="0" smtClean="0"/>
              <a:t>Change/evolution without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320" y="1469390"/>
            <a:ext cx="2447290" cy="29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Beings of Light Energy-Info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9248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smtClean="0"/>
              <a:t>Information/meaning oriented behaviors</a:t>
            </a:r>
          </a:p>
          <a:p>
            <a:r>
              <a:rPr lang="en-US" dirty="0" smtClean="0"/>
              <a:t>Everything is Awareness, Consciousness &amp; Intelligence</a:t>
            </a:r>
          </a:p>
          <a:p>
            <a:r>
              <a:rPr lang="en-US" dirty="0" smtClean="0"/>
              <a:t>All knowing and direct knowing/remembering</a:t>
            </a:r>
          </a:p>
          <a:p>
            <a:r>
              <a:rPr lang="en-US" dirty="0" smtClean="0"/>
              <a:t>Direct experience without language</a:t>
            </a:r>
          </a:p>
          <a:p>
            <a:r>
              <a:rPr lang="en-US" dirty="0" smtClean="0"/>
              <a:t>Universal Meaning without language </a:t>
            </a:r>
          </a:p>
          <a:p>
            <a:r>
              <a:rPr lang="en-US" dirty="0" smtClean="0"/>
              <a:t>Thought without brain and no-thought</a:t>
            </a:r>
          </a:p>
          <a:p>
            <a:r>
              <a:rPr lang="en-US" dirty="0" smtClean="0"/>
              <a:t>Akashic Records and Master Teachers</a:t>
            </a:r>
          </a:p>
          <a:p>
            <a:r>
              <a:rPr lang="en-US" dirty="0" smtClean="0"/>
              <a:t>Touch the Divine &amp; exceptional experiences</a:t>
            </a:r>
          </a:p>
          <a:p>
            <a:pPr lvl="0">
              <a:buNone/>
            </a:pPr>
            <a:r>
              <a:rPr lang="en-US" b="1" dirty="0" smtClean="0"/>
              <a:t>Energy </a:t>
            </a:r>
          </a:p>
          <a:p>
            <a:r>
              <a:rPr lang="en-US" dirty="0" smtClean="0"/>
              <a:t>All Powerful</a:t>
            </a:r>
          </a:p>
          <a:p>
            <a:r>
              <a:rPr lang="en-US" dirty="0" smtClean="0"/>
              <a:t>Emotion is thought amplifier (love, joy, peace, divinity)</a:t>
            </a:r>
          </a:p>
          <a:p>
            <a:r>
              <a:rPr lang="en-US" dirty="0" smtClean="0"/>
              <a:t>Thought/emotions can affect the brain/world</a:t>
            </a:r>
          </a:p>
          <a:p>
            <a:r>
              <a:rPr lang="en-US" dirty="0" smtClean="0"/>
              <a:t>Kundalini awakening, transcendence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1747" name="Picture 3" descr="C:\Family\doug\papers\CafeMetaPhysics\god_with_compu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863" y="2644303"/>
            <a:ext cx="211893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Beings of Light Quantum Summary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1261639"/>
            <a:ext cx="8507392" cy="33450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Quantum Dimensions (QDs) are root to every ‘thing’:</a:t>
            </a:r>
          </a:p>
          <a:p>
            <a:r>
              <a:rPr lang="en-US" dirty="0" smtClean="0"/>
              <a:t>QDs are more proto-physical than classical space-time</a:t>
            </a:r>
          </a:p>
          <a:p>
            <a:r>
              <a:rPr lang="en-US" dirty="0" smtClean="0"/>
              <a:t>Classical world derived from QDs information properties</a:t>
            </a:r>
          </a:p>
          <a:p>
            <a:r>
              <a:rPr lang="en-US" dirty="0" smtClean="0"/>
              <a:t>Empty Space &amp; Black holes derived from QDs</a:t>
            </a:r>
          </a:p>
          <a:p>
            <a:r>
              <a:rPr lang="en-US" dirty="0" smtClean="0"/>
              <a:t>QDs are information/intelligence and meaning</a:t>
            </a:r>
          </a:p>
          <a:p>
            <a:r>
              <a:rPr lang="en-US" dirty="0" smtClean="0"/>
              <a:t>Light derived from QDs</a:t>
            </a:r>
          </a:p>
          <a:p>
            <a:r>
              <a:rPr lang="en-US" dirty="0" smtClean="0"/>
              <a:t>Beings of Light are collections of ‘intelligent’ QDs</a:t>
            </a:r>
          </a:p>
          <a:p>
            <a:r>
              <a:rPr lang="en-US" dirty="0" smtClean="0"/>
              <a:t>Models of God have evolved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2650"/>
            <a:ext cx="2133600" cy="365125"/>
          </a:xfrm>
        </p:spPr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429" y="4617537"/>
            <a:ext cx="1138063" cy="1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3329" r="7071"/>
          <a:stretch>
            <a:fillRect/>
          </a:stretch>
        </p:blipFill>
        <p:spPr bwMode="auto">
          <a:xfrm>
            <a:off x="2253445" y="4653982"/>
            <a:ext cx="1925018" cy="182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784" y="4658088"/>
            <a:ext cx="1792025" cy="18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t="6568" b="9576"/>
          <a:stretch>
            <a:fillRect/>
          </a:stretch>
        </p:blipFill>
        <p:spPr bwMode="auto">
          <a:xfrm>
            <a:off x="6263414" y="4664598"/>
            <a:ext cx="1827290" cy="1795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All Powerful &amp; All Knowing!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6807"/>
          <a:stretch>
            <a:fillRect/>
          </a:stretch>
        </p:blipFill>
        <p:spPr bwMode="auto">
          <a:xfrm>
            <a:off x="3255803" y="2175387"/>
            <a:ext cx="521267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50114" y="1411426"/>
            <a:ext cx="7831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What kind of Information did God use to create the big-bang?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35291" y="5679600"/>
            <a:ext cx="7948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Quantum states: source of the bit-bang (maybe a big thought!)</a:t>
            </a:r>
            <a:endParaRPr lang="en-US" sz="2400" dirty="0"/>
          </a:p>
        </p:txBody>
      </p:sp>
      <p:sp>
        <p:nvSpPr>
          <p:cNvPr id="17" name="Cloud Callout 16"/>
          <p:cNvSpPr/>
          <p:nvPr/>
        </p:nvSpPr>
        <p:spPr>
          <a:xfrm rot="-3960000" flipH="1">
            <a:off x="886690" y="2050473"/>
            <a:ext cx="2189018" cy="2036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2014" y="4568144"/>
            <a:ext cx="234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Quantum states = Dimensional Strands</a:t>
            </a:r>
            <a:endParaRPr lang="en-US" sz="2000" dirty="0"/>
          </a:p>
        </p:txBody>
      </p:sp>
      <p:sp>
        <p:nvSpPr>
          <p:cNvPr id="19" name="Cloud 18"/>
          <p:cNvSpPr/>
          <p:nvPr/>
        </p:nvSpPr>
        <p:spPr>
          <a:xfrm>
            <a:off x="1288456" y="2244456"/>
            <a:ext cx="1496289" cy="16209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2 19"/>
          <p:cNvSpPr/>
          <p:nvPr/>
        </p:nvSpPr>
        <p:spPr>
          <a:xfrm>
            <a:off x="1454705" y="2369142"/>
            <a:ext cx="1343912" cy="126074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4708" y="2770915"/>
            <a:ext cx="11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Poof</a:t>
            </a:r>
            <a:endParaRPr lang="en-US" sz="28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3311238" y="3089563"/>
            <a:ext cx="138545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 flipV="1">
            <a:off x="3435926" y="3103420"/>
            <a:ext cx="152401" cy="1801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602188" y="3144978"/>
            <a:ext cx="138545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Possible Discussion Topics:</a:t>
            </a:r>
          </a:p>
          <a:p>
            <a:r>
              <a:rPr lang="en-US" dirty="0" smtClean="0"/>
              <a:t>Knowledge </a:t>
            </a:r>
            <a:r>
              <a:rPr lang="en-US" dirty="0" smtClean="0"/>
              <a:t>vs. Power</a:t>
            </a:r>
          </a:p>
          <a:p>
            <a:r>
              <a:rPr lang="en-US" dirty="0" smtClean="0"/>
              <a:t>Information vs. Knowing</a:t>
            </a:r>
          </a:p>
          <a:p>
            <a:r>
              <a:rPr lang="en-US" dirty="0" smtClean="0"/>
              <a:t>Light and vibration</a:t>
            </a:r>
          </a:p>
          <a:p>
            <a:r>
              <a:rPr lang="en-US" dirty="0" smtClean="0"/>
              <a:t>Now and Eternity </a:t>
            </a:r>
          </a:p>
          <a:p>
            <a:r>
              <a:rPr lang="en-US" dirty="0" smtClean="0"/>
              <a:t>Life after Life</a:t>
            </a:r>
          </a:p>
          <a:p>
            <a:r>
              <a:rPr lang="en-US" dirty="0" smtClean="0"/>
              <a:t>Angels and God</a:t>
            </a:r>
          </a:p>
          <a:p>
            <a:r>
              <a:rPr lang="en-US" dirty="0" smtClean="0"/>
              <a:t>What is Heaven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6200"/>
            <a:ext cx="71932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Science of Spiritual Beings Series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75" y="1378540"/>
            <a:ext cx="8397240" cy="43888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Oct 24: </a:t>
            </a:r>
            <a:r>
              <a:rPr lang="en-US" sz="2800" dirty="0" smtClean="0"/>
              <a:t>Introduction to Science of Spiritual Beings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Oct 31: </a:t>
            </a:r>
            <a:r>
              <a:rPr lang="en-US" sz="2800" dirty="0" smtClean="0"/>
              <a:t>Science of Law of Attraction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Nov 7: </a:t>
            </a:r>
            <a:r>
              <a:rPr lang="en-US" sz="2800" dirty="0" smtClean="0"/>
              <a:t>Science of Thoughts, Beliefs, Emotions and Subtle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Nov 14: </a:t>
            </a:r>
            <a:r>
              <a:rPr lang="en-US" sz="2800" dirty="0" smtClean="0"/>
              <a:t>Science of Daily Living as Spiritual Beings both now and in the future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556" y="4368768"/>
            <a:ext cx="216217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005" y="4378523"/>
            <a:ext cx="2225040" cy="196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3708" y="4374440"/>
            <a:ext cx="2010109" cy="19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Approach for Spirited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0" y="2047163"/>
            <a:ext cx="8758240" cy="39714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 continuum of physical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spiritual models</a:t>
            </a:r>
          </a:p>
          <a:p>
            <a:r>
              <a:rPr lang="en-US" sz="2800" dirty="0" smtClean="0"/>
              <a:t>Review latest research: classical, relativity, quantum</a:t>
            </a:r>
          </a:p>
          <a:p>
            <a:r>
              <a:rPr lang="en-US" sz="2800" dirty="0" smtClean="0"/>
              <a:t>Review non-ordinary space/time/energy/info research</a:t>
            </a:r>
          </a:p>
          <a:p>
            <a:r>
              <a:rPr lang="en-US" sz="2800" dirty="0" smtClean="0"/>
              <a:t>Review human being space/time/energy/info behaviors</a:t>
            </a:r>
          </a:p>
          <a:p>
            <a:r>
              <a:rPr lang="en-US" sz="2800" dirty="0" smtClean="0"/>
              <a:t>Review beings of light space/time/energy/info behaviors</a:t>
            </a:r>
          </a:p>
          <a:p>
            <a:r>
              <a:rPr lang="en-US" sz="2800" dirty="0" smtClean="0"/>
              <a:t>Quantum dimensions are root to every ‘thing’</a:t>
            </a:r>
          </a:p>
          <a:p>
            <a:r>
              <a:rPr lang="en-US" sz="2800" dirty="0" smtClean="0"/>
              <a:t>Models of God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76200"/>
            <a:ext cx="7206343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Brain/Mind/Spirit Model Continuum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 bwMode="auto">
          <a:xfrm>
            <a:off x="228600" y="2861604"/>
            <a:ext cx="21101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781" y="2861604"/>
            <a:ext cx="20714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14194" r="19449"/>
          <a:stretch>
            <a:fillRect/>
          </a:stretch>
        </p:blipFill>
        <p:spPr bwMode="auto">
          <a:xfrm>
            <a:off x="4616293" y="2861604"/>
            <a:ext cx="2062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29305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Classical Brain</a:t>
            </a:r>
          </a:p>
          <a:p>
            <a:pPr algn="ctr"/>
            <a:r>
              <a:rPr lang="en-US" sz="2000" dirty="0" smtClean="0"/>
              <a:t>Mind is brain state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29305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Brain is Transceiver</a:t>
            </a:r>
          </a:p>
          <a:p>
            <a:pPr algn="ctr"/>
            <a:r>
              <a:rPr lang="en-US" sz="2000" dirty="0" smtClean="0"/>
              <a:t>Quantum/Spirit Mind</a:t>
            </a:r>
            <a:endParaRPr lang="en-US" sz="2000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 t="10667"/>
          <a:stretch>
            <a:fillRect/>
          </a:stretch>
        </p:blipFill>
        <p:spPr bwMode="auto">
          <a:xfrm>
            <a:off x="6781800" y="2861604"/>
            <a:ext cx="2047163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29000" y="129305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Dualistic Brain/Mind</a:t>
            </a:r>
          </a:p>
          <a:p>
            <a:pPr algn="ctr"/>
            <a:r>
              <a:rPr lang="en-US" sz="2000" dirty="0" smtClean="0"/>
              <a:t>Mind requires Brain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9" y="5166368"/>
            <a:ext cx="3471203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3d Space/ 1d Time</a:t>
            </a:r>
          </a:p>
          <a:p>
            <a:r>
              <a:rPr lang="en-US" dirty="0" smtClean="0"/>
              <a:t>Matter/Energy</a:t>
            </a:r>
          </a:p>
          <a:p>
            <a:r>
              <a:rPr lang="en-US" dirty="0" smtClean="0"/>
              <a:t>Locality &amp; Conservation</a:t>
            </a:r>
          </a:p>
          <a:p>
            <a:r>
              <a:rPr lang="en-US" dirty="0" smtClean="0"/>
              <a:t>Neuron Connectivity &amp; Parallelism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57203" y="5194503"/>
            <a:ext cx="3200400" cy="1200329"/>
          </a:xfrm>
          <a:prstGeom prst="rect">
            <a:avLst/>
          </a:prstGeom>
          <a:solidFill>
            <a:srgbClr val="40E09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Quantum State Spaces</a:t>
            </a:r>
          </a:p>
          <a:p>
            <a:pPr algn="r"/>
            <a:r>
              <a:rPr lang="en-US" dirty="0" smtClean="0"/>
              <a:t>Change without Time</a:t>
            </a:r>
          </a:p>
          <a:p>
            <a:pPr algn="r"/>
            <a:r>
              <a:rPr lang="en-US" dirty="0" smtClean="0"/>
              <a:t>Information &amp; Probabilities</a:t>
            </a:r>
          </a:p>
          <a:p>
            <a:pPr algn="r"/>
            <a:r>
              <a:rPr lang="en-US" dirty="0" smtClean="0"/>
              <a:t>Law of Attraction &amp; Supermind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219" y="4692748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Brain is Computer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32894" y="4692748"/>
            <a:ext cx="228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Neurons are Coherent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53904" y="4692748"/>
            <a:ext cx="228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Brain is Transceiver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54019" y="4692748"/>
            <a:ext cx="22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as Eternal Spirit</a:t>
            </a:r>
            <a:endParaRPr lang="en-US" dirty="0"/>
          </a:p>
        </p:txBody>
      </p:sp>
      <p:sp>
        <p:nvSpPr>
          <p:cNvPr id="25" name="Left-Right Arrow 24"/>
          <p:cNvSpPr/>
          <p:nvPr/>
        </p:nvSpPr>
        <p:spPr>
          <a:xfrm>
            <a:off x="228600" y="1914371"/>
            <a:ext cx="8610600" cy="927315"/>
          </a:xfrm>
          <a:prstGeom prst="left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7396" y="2088282"/>
            <a:ext cx="139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Classical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78375" y="2088282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Spiritual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3868605" y="2088282"/>
            <a:ext cx="156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-Right Arrow 9"/>
          <p:cNvSpPr/>
          <p:nvPr/>
        </p:nvSpPr>
        <p:spPr>
          <a:xfrm>
            <a:off x="689319" y="2011682"/>
            <a:ext cx="7948246" cy="4656406"/>
          </a:xfrm>
          <a:prstGeom prst="leftRightArrow">
            <a:avLst>
              <a:gd name="adj1" fmla="val 85646"/>
              <a:gd name="adj2" fmla="val 5000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Your Brain/Mind Model?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379" y="2489991"/>
            <a:ext cx="6260123" cy="39248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Reality vs. Models of Reality</a:t>
            </a:r>
          </a:p>
          <a:p>
            <a:pPr algn="ctr">
              <a:buNone/>
            </a:pPr>
            <a:r>
              <a:rPr lang="en-US" dirty="0" smtClean="0"/>
              <a:t>Data Bits vs. Knowing</a:t>
            </a:r>
          </a:p>
          <a:p>
            <a:pPr algn="ctr">
              <a:buNone/>
            </a:pPr>
            <a:r>
              <a:rPr lang="en-US" dirty="0" smtClean="0"/>
              <a:t>Locality vs. Holographic</a:t>
            </a:r>
          </a:p>
          <a:p>
            <a:pPr algn="ctr">
              <a:buNone/>
            </a:pPr>
            <a:r>
              <a:rPr lang="en-US" dirty="0" smtClean="0"/>
              <a:t>Sequential  time vs. Eternal now</a:t>
            </a:r>
          </a:p>
          <a:p>
            <a:pPr algn="ctr">
              <a:buNone/>
            </a:pPr>
            <a:r>
              <a:rPr lang="en-US" dirty="0" smtClean="0"/>
              <a:t>Matter/Energy vs. Information/States</a:t>
            </a:r>
          </a:p>
          <a:p>
            <a:pPr algn="ctr">
              <a:buNone/>
            </a:pPr>
            <a:r>
              <a:rPr lang="en-US" dirty="0" smtClean="0"/>
              <a:t>Physical vs. Proto-Physical vs. Meta-Physical</a:t>
            </a:r>
          </a:p>
          <a:p>
            <a:pPr algn="ctr">
              <a:buNone/>
            </a:pPr>
            <a:r>
              <a:rPr lang="en-US" dirty="0" smtClean="0"/>
              <a:t>Pattern Recognition vs. Attention</a:t>
            </a:r>
          </a:p>
          <a:p>
            <a:pPr algn="ctr">
              <a:buNone/>
            </a:pPr>
            <a:r>
              <a:rPr lang="en-US" dirty="0" smtClean="0"/>
              <a:t>Consciousness vs. Subconscious</a:t>
            </a:r>
          </a:p>
          <a:p>
            <a:pPr algn="ctr">
              <a:buNone/>
            </a:pPr>
            <a:r>
              <a:rPr lang="en-US" dirty="0" smtClean="0"/>
              <a:t>Computer vs. Supermind</a:t>
            </a:r>
          </a:p>
          <a:p>
            <a:pPr algn="ctr">
              <a:buNone/>
            </a:pPr>
            <a:r>
              <a:rPr lang="en-US" dirty="0" smtClean="0"/>
              <a:t>Brain vs. Mind vs. Divine</a:t>
            </a:r>
          </a:p>
          <a:p>
            <a:pPr algn="ctr">
              <a:buNone/>
            </a:pPr>
            <a:r>
              <a:rPr lang="en-US" dirty="0" smtClean="0"/>
              <a:t>Intelligence and Meaning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228600" y="1309447"/>
            <a:ext cx="8610600" cy="927315"/>
          </a:xfrm>
          <a:prstGeom prst="left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396" y="1497426"/>
            <a:ext cx="139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Classical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8375" y="1497426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Spiritual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735714" y="1497426"/>
            <a:ext cx="156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30480"/>
            <a:ext cx="7010400" cy="762000"/>
          </a:xfrm>
        </p:spPr>
        <p:txBody>
          <a:bodyPr/>
          <a:lstStyle/>
          <a:p>
            <a:r>
              <a:rPr lang="en-US" b="1" dirty="0" smtClean="0"/>
              <a:t>Some Models as More Useful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402080" y="807720"/>
            <a:ext cx="6050280" cy="5867400"/>
            <a:chOff x="1402080" y="807720"/>
            <a:chExt cx="6050280" cy="5867400"/>
          </a:xfrm>
        </p:grpSpPr>
        <p:sp>
          <p:nvSpPr>
            <p:cNvPr id="46" name="Oval 45"/>
            <p:cNvSpPr/>
            <p:nvPr/>
          </p:nvSpPr>
          <p:spPr>
            <a:xfrm>
              <a:off x="1446243" y="807720"/>
              <a:ext cx="6006117" cy="5867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9144" y="2633044"/>
              <a:ext cx="2674870" cy="215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1460964" y="3338755"/>
              <a:ext cx="1310158" cy="10929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8669" y="3666639"/>
              <a:ext cx="1239339" cy="38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Quantum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41249" y="1181623"/>
              <a:ext cx="1304819" cy="116485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3100" y="1569907"/>
              <a:ext cx="1604575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Awareness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676052" y="2116380"/>
              <a:ext cx="1351594" cy="1193613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2080" y="2537655"/>
              <a:ext cx="1972597" cy="38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Consciousness</a:t>
              </a:r>
              <a:endParaRPr lang="en-US" sz="16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99544" y="4431703"/>
              <a:ext cx="1310158" cy="10929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17249" y="4759587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Newtonian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697517" y="5251413"/>
              <a:ext cx="1310158" cy="10929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5222" y="5579297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Chemistry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170624" y="5078842"/>
              <a:ext cx="1310158" cy="10929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8329" y="5435488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Neurology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921389" y="4158466"/>
              <a:ext cx="1310158" cy="10929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39094" y="4486350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Psychology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127481" y="3065519"/>
              <a:ext cx="1310158" cy="1092947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45186" y="3393403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Behavior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052857" y="1181623"/>
              <a:ext cx="1295437" cy="10641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85083" y="1515260"/>
              <a:ext cx="1225413" cy="34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Thoughts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862505" y="2015714"/>
              <a:ext cx="1280718" cy="10641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94041" y="2349351"/>
              <a:ext cx="1211489" cy="34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Feelings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978233" y="5567793"/>
              <a:ext cx="1310158" cy="10929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95938" y="5967580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Biology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772141" y="807720"/>
              <a:ext cx="1324879" cy="10641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90045" y="1126976"/>
              <a:ext cx="1253264" cy="42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No-thing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Bridge between Science &amp; Spirit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spiritual nature is scientifically real</a:t>
            </a:r>
          </a:p>
          <a:p>
            <a:pPr lvl="1"/>
            <a:r>
              <a:rPr lang="en-US" dirty="0" smtClean="0"/>
              <a:t>Scientific techniques can be applied</a:t>
            </a:r>
          </a:p>
          <a:p>
            <a:pPr lvl="1"/>
            <a:r>
              <a:rPr lang="en-US" dirty="0" smtClean="0"/>
              <a:t>Directly related to quantum theories</a:t>
            </a:r>
          </a:p>
          <a:p>
            <a:r>
              <a:rPr lang="en-US" dirty="0" smtClean="0"/>
              <a:t>Revisit Western World View</a:t>
            </a:r>
          </a:p>
          <a:p>
            <a:pPr lvl="1"/>
            <a:r>
              <a:rPr lang="en-US" dirty="0" smtClean="0"/>
              <a:t>Western scientists shy away for 500 years</a:t>
            </a:r>
          </a:p>
          <a:p>
            <a:pPr lvl="1"/>
            <a:r>
              <a:rPr lang="en-US" dirty="0" smtClean="0"/>
              <a:t>Status quo preserved by science and religions</a:t>
            </a:r>
          </a:p>
          <a:p>
            <a:pPr lvl="1"/>
            <a:r>
              <a:rPr lang="en-US" dirty="0" smtClean="0"/>
              <a:t>Theories, models &amp; predictions lead the shift</a:t>
            </a:r>
          </a:p>
          <a:p>
            <a:r>
              <a:rPr lang="en-US" dirty="0" smtClean="0"/>
              <a:t>Known in Eastern cultures for 1000s of years	</a:t>
            </a:r>
          </a:p>
          <a:p>
            <a:pPr lvl="1"/>
            <a:r>
              <a:rPr lang="en-US" dirty="0" smtClean="0"/>
              <a:t>Science meets Spirit</a:t>
            </a:r>
          </a:p>
          <a:p>
            <a:pPr lvl="1"/>
            <a:r>
              <a:rPr lang="en-US" dirty="0" smtClean="0"/>
              <a:t>West meets East</a:t>
            </a:r>
          </a:p>
          <a:p>
            <a:pPr lvl="1"/>
            <a:r>
              <a:rPr lang="en-US" dirty="0" smtClean="0"/>
              <a:t>Spirited Science is an encompassing meta-theory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76200"/>
            <a:ext cx="7083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Physical &amp; Protophysical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6413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Classical Physics Properties</a:t>
            </a:r>
          </a:p>
          <a:p>
            <a:pPr lvl="1"/>
            <a:r>
              <a:rPr lang="en-US" dirty="0" smtClean="0"/>
              <a:t>Matter/Energy, Mass, Space/Time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Black hole physics ties Relativity &amp; Quantum</a:t>
            </a:r>
          </a:p>
          <a:p>
            <a:pPr lvl="1"/>
            <a:r>
              <a:rPr lang="en-US" dirty="0" smtClean="0"/>
              <a:t>It from Bit, Sciences of very big and very small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dirty="0" smtClean="0"/>
              <a:t>Quantum Physics Properties</a:t>
            </a:r>
          </a:p>
          <a:p>
            <a:pPr lvl="1"/>
            <a:r>
              <a:rPr lang="en-US" dirty="0" smtClean="0"/>
              <a:t>State Spaces, Exponential Speedup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/>
              <a:t>Metaphysics and Chi Research</a:t>
            </a:r>
          </a:p>
          <a:p>
            <a:pPr lvl="1"/>
            <a:r>
              <a:rPr lang="en-US" dirty="0" smtClean="0"/>
              <a:t>Non-local space/time awareness and healing states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dirty="0" smtClean="0"/>
              <a:t>Spiritual and Manifestation</a:t>
            </a:r>
          </a:p>
          <a:p>
            <a:pPr lvl="1"/>
            <a:r>
              <a:rPr lang="en-US" dirty="0" smtClean="0"/>
              <a:t>Law of Attraction and divine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281" y="5806431"/>
            <a:ext cx="8865704" cy="5232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Everything is quantized when very small, even space &amp; time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6777" r="5643"/>
          <a:stretch>
            <a:fillRect/>
          </a:stretch>
        </p:blipFill>
        <p:spPr bwMode="auto">
          <a:xfrm>
            <a:off x="7187879" y="2944491"/>
            <a:ext cx="1539433" cy="14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11995"/>
          <a:stretch>
            <a:fillRect/>
          </a:stretch>
        </p:blipFill>
        <p:spPr bwMode="auto">
          <a:xfrm>
            <a:off x="7198490" y="1424763"/>
            <a:ext cx="1511290" cy="133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Classical Physics Properties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14" y="1534061"/>
            <a:ext cx="8862286" cy="4702972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n-US" sz="4400" b="1" kern="1200" dirty="0" smtClean="0">
                <a:solidFill>
                  <a:schemeClr val="tx1"/>
                </a:solidFill>
                <a:ea typeface="+mj-ea"/>
                <a:cs typeface="+mj-cs"/>
              </a:rPr>
              <a:t>States of Matter</a:t>
            </a:r>
          </a:p>
          <a:p>
            <a:r>
              <a:rPr lang="en-US" sz="4400" dirty="0" smtClean="0">
                <a:ea typeface="+mj-ea"/>
                <a:cs typeface="+mj-cs"/>
              </a:rPr>
              <a:t> Solid, liquid, gas, plasma, atomic, </a:t>
            </a:r>
            <a:r>
              <a:rPr lang="en-US" sz="4400" i="1" u="sng" dirty="0" smtClean="0">
                <a:ea typeface="+mj-ea"/>
                <a:cs typeface="+mj-cs"/>
              </a:rPr>
              <a:t>quarks</a:t>
            </a:r>
          </a:p>
          <a:p>
            <a:pPr>
              <a:buNone/>
            </a:pPr>
            <a:r>
              <a:rPr lang="en-US" sz="4400" b="1" kern="1200" dirty="0" smtClean="0">
                <a:solidFill>
                  <a:schemeClr val="tx1"/>
                </a:solidFill>
                <a:ea typeface="+mj-ea"/>
                <a:cs typeface="+mj-cs"/>
              </a:rPr>
              <a:t>Forms of Energy</a:t>
            </a:r>
          </a:p>
          <a:p>
            <a:r>
              <a:rPr lang="en-US" sz="4400" dirty="0" smtClean="0"/>
              <a:t> Temperature, heat, complexity, </a:t>
            </a:r>
            <a:r>
              <a:rPr lang="en-US" sz="4400" i="1" u="sng" dirty="0" smtClean="0"/>
              <a:t>thermodynamics</a:t>
            </a:r>
          </a:p>
          <a:p>
            <a:r>
              <a:rPr lang="en-US" sz="4400" dirty="0" smtClean="0">
                <a:ea typeface="+mj-ea"/>
                <a:cs typeface="+mj-cs"/>
              </a:rPr>
              <a:t> Chemical &amp;  nuclear bonds, </a:t>
            </a:r>
            <a:r>
              <a:rPr lang="en-US" sz="4400" i="1" u="sng" dirty="0" smtClean="0">
                <a:ea typeface="+mj-ea"/>
                <a:cs typeface="+mj-cs"/>
              </a:rPr>
              <a:t>phonons</a:t>
            </a:r>
            <a:r>
              <a:rPr lang="en-US" sz="4400" dirty="0" smtClean="0">
                <a:ea typeface="+mj-ea"/>
                <a:cs typeface="+mj-cs"/>
              </a:rPr>
              <a:t>, </a:t>
            </a:r>
            <a:r>
              <a:rPr lang="en-US" sz="4400" i="1" u="sng" dirty="0" smtClean="0"/>
              <a:t>photons</a:t>
            </a:r>
            <a:endParaRPr lang="en-US" sz="4400" i="1" u="sng" dirty="0" smtClean="0">
              <a:ea typeface="+mj-ea"/>
              <a:cs typeface="+mj-cs"/>
            </a:endParaRPr>
          </a:p>
          <a:p>
            <a:r>
              <a:rPr lang="en-US" sz="4400" kern="1200" dirty="0" smtClean="0">
                <a:solidFill>
                  <a:schemeClr val="tx1"/>
                </a:solidFill>
                <a:ea typeface="+mj-ea"/>
                <a:cs typeface="+mj-cs"/>
              </a:rPr>
              <a:t> Potential energy, gravity, </a:t>
            </a:r>
            <a:r>
              <a:rPr lang="en-US" sz="4400" i="1" u="sng" kern="1200" dirty="0" smtClean="0">
                <a:solidFill>
                  <a:schemeClr val="tx1"/>
                </a:solidFill>
                <a:ea typeface="+mj-ea"/>
                <a:cs typeface="+mj-cs"/>
              </a:rPr>
              <a:t>zero point energy</a:t>
            </a:r>
          </a:p>
          <a:p>
            <a:pPr>
              <a:buNone/>
            </a:pPr>
            <a:r>
              <a:rPr lang="en-US" sz="4400" b="1" dirty="0" smtClean="0">
                <a:ea typeface="+mj-ea"/>
                <a:cs typeface="+mj-cs"/>
              </a:rPr>
              <a:t>Space and Time</a:t>
            </a:r>
          </a:p>
          <a:p>
            <a:r>
              <a:rPr lang="en-US" sz="4400" dirty="0" smtClean="0">
                <a:ea typeface="+mj-ea"/>
                <a:cs typeface="+mj-cs"/>
              </a:rPr>
              <a:t> Classical space-time, computational space-time</a:t>
            </a:r>
          </a:p>
          <a:p>
            <a:r>
              <a:rPr lang="en-US" sz="4400" dirty="0" smtClean="0">
                <a:ea typeface="+mj-ea"/>
                <a:cs typeface="+mj-cs"/>
              </a:rPr>
              <a:t> Relativistic s</a:t>
            </a:r>
            <a:r>
              <a:rPr lang="en-US" sz="4400" dirty="0" smtClean="0"/>
              <a:t>pace-time, </a:t>
            </a:r>
            <a:r>
              <a:rPr lang="en-US" sz="4400" i="1" u="sng" dirty="0" smtClean="0"/>
              <a:t>black hole singularity</a:t>
            </a:r>
          </a:p>
          <a:p>
            <a:r>
              <a:rPr lang="en-US" sz="4400" i="1" u="sng" dirty="0" smtClean="0"/>
              <a:t> Quantum space-time (Shor’s Algorithm)</a:t>
            </a:r>
          </a:p>
          <a:p>
            <a:pPr>
              <a:buNone/>
            </a:pPr>
            <a:r>
              <a:rPr lang="en-US" sz="4400" b="1" dirty="0" smtClean="0"/>
              <a:t>Physical Limits</a:t>
            </a:r>
          </a:p>
          <a:p>
            <a:r>
              <a:rPr lang="en-US" sz="4400" dirty="0" smtClean="0"/>
              <a:t>Density, heat, speed, frequency, noise, complexity, representation</a:t>
            </a:r>
          </a:p>
          <a:p>
            <a:pPr>
              <a:buNone/>
            </a:pPr>
            <a:endParaRPr lang="en-US" sz="4400" i="1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0389" y="6313715"/>
            <a:ext cx="432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Reductionist down to quantum properties</a:t>
            </a:r>
            <a:endParaRPr lang="en-US" i="1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695" y="1554714"/>
            <a:ext cx="1981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632835"/>
            <a:ext cx="198501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On-screen Show (4:3)</PresentationFormat>
  <Paragraphs>365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Document</vt:lpstr>
      <vt:lpstr>Equation</vt:lpstr>
      <vt:lpstr>Clip</vt:lpstr>
      <vt:lpstr>Introduction to Science of Spiritual Beings of Light</vt:lpstr>
      <vt:lpstr>The Nature of Spiritual Beings</vt:lpstr>
      <vt:lpstr>Approach for Spirited Science</vt:lpstr>
      <vt:lpstr>Brain/Mind/Spirit Model Continuum</vt:lpstr>
      <vt:lpstr>What is Your Brain/Mind Model?</vt:lpstr>
      <vt:lpstr>Some Models as More Useful</vt:lpstr>
      <vt:lpstr>Bridge between Science &amp; Spirit</vt:lpstr>
      <vt:lpstr>Physical &amp; Protophysical Models </vt:lpstr>
      <vt:lpstr>Classical Physics Properties</vt:lpstr>
      <vt:lpstr>Information is Physical</vt:lpstr>
      <vt:lpstr>Relativistic Space-Time</vt:lpstr>
      <vt:lpstr>Classical vs. Quantum Bits</vt:lpstr>
      <vt:lpstr>Quantum Bits – Qubits</vt:lpstr>
      <vt:lpstr>Quantum Space-Time</vt:lpstr>
      <vt:lpstr>Quantum Computing Speedup</vt:lpstr>
      <vt:lpstr>Human Being Space Behaviors</vt:lpstr>
      <vt:lpstr>Human Being Time Behaviors </vt:lpstr>
      <vt:lpstr>Human Being Information Behaviors</vt:lpstr>
      <vt:lpstr>Humans Affecting the Physical World</vt:lpstr>
      <vt:lpstr>Human Being Energy Behaviors </vt:lpstr>
      <vt:lpstr>Beings of Light Space-Time</vt:lpstr>
      <vt:lpstr>Beings of Light Energy-Info</vt:lpstr>
      <vt:lpstr>Beings of Light Quantum Summary</vt:lpstr>
      <vt:lpstr>God All Powerful &amp; All Knowing! </vt:lpstr>
      <vt:lpstr>Questions and Discussion</vt:lpstr>
      <vt:lpstr>Science of Spiritual Beings Series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Matzke</dc:creator>
  <cp:lastModifiedBy>Windows User</cp:lastModifiedBy>
  <cp:revision>173</cp:revision>
  <dcterms:created xsi:type="dcterms:W3CDTF">2011-10-01T17:06:07Z</dcterms:created>
  <dcterms:modified xsi:type="dcterms:W3CDTF">2011-10-24T00:52:59Z</dcterms:modified>
</cp:coreProperties>
</file>